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gues.gouv.fr/en-matiere-de-taba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fo.gouv.fr/organisation/conseil-national-consultatif-des-personnes-handicapees-cncph/videos-pedagogiques-sur-la-convention-relative-aux-droits-des-personnes-handicape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e-publique.fr/podcast/294619-podcast-comment-est-nomme-le-premier-ministr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e-publique.fr/podcast/294619-podcast-comment-est-nomme-le-premier-ministr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cdh.f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Formation RGAA 4		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Multimédia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8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0" y="2556932"/>
            <a:ext cx="9944099" cy="3318936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fr-FR" dirty="0" smtClean="0"/>
              <a:t>Quelles étaient les familles précédentes ?</a:t>
            </a:r>
          </a:p>
          <a:p>
            <a:pPr marL="0" indent="0">
              <a:spcAft>
                <a:spcPts val="0"/>
              </a:spcAft>
              <a:buNone/>
            </a:pPr>
            <a:r>
              <a:rPr lang="fr-FR" dirty="0" smtClean="0"/>
              <a:t>		Images, cadres, couleurs </a:t>
            </a:r>
          </a:p>
          <a:p>
            <a:pPr>
              <a:spcAft>
                <a:spcPts val="0"/>
              </a:spcAft>
            </a:pPr>
            <a:r>
              <a:rPr lang="fr-FR" dirty="0" smtClean="0"/>
              <a:t>Pour une image, qu’est ce qui est important ? Et pour une alternative ?</a:t>
            </a:r>
          </a:p>
          <a:p>
            <a:pPr marL="0" indent="0">
              <a:spcAft>
                <a:spcPts val="0"/>
              </a:spcAft>
              <a:buNone/>
            </a:pPr>
            <a:r>
              <a:rPr lang="fr-FR" dirty="0" smtClean="0"/>
              <a:t>		Qu’il y ait une alternative et qu’elle soit pertinente, selon le type d’image</a:t>
            </a:r>
          </a:p>
          <a:p>
            <a:pPr>
              <a:spcAft>
                <a:spcPts val="0"/>
              </a:spcAft>
            </a:pPr>
            <a:r>
              <a:rPr lang="fr-FR" dirty="0" smtClean="0"/>
              <a:t>Qu’est qui est important sur un cadre ?</a:t>
            </a:r>
          </a:p>
          <a:p>
            <a:pPr marL="0" indent="0">
              <a:spcAft>
                <a:spcPts val="0"/>
              </a:spcAft>
              <a:buNone/>
            </a:pPr>
            <a:r>
              <a:rPr lang="fr-FR" dirty="0" smtClean="0"/>
              <a:t>		Qu’il ait un titre</a:t>
            </a:r>
          </a:p>
          <a:p>
            <a:pPr>
              <a:spcAft>
                <a:spcPts val="0"/>
              </a:spcAft>
            </a:pPr>
            <a:r>
              <a:rPr lang="fr-FR" dirty="0" smtClean="0"/>
              <a:t>Qu’est qui est important pour la couleur sur un site?</a:t>
            </a:r>
          </a:p>
          <a:p>
            <a:pPr marL="0" indent="0">
              <a:spcAft>
                <a:spcPts val="0"/>
              </a:spcAft>
              <a:buNone/>
            </a:pPr>
            <a:r>
              <a:rPr lang="fr-FR" dirty="0" smtClean="0"/>
              <a:t>		Que le contraste entre texte et fond soit supérieur à 3,1  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330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Multimédia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2556932"/>
            <a:ext cx="9935094" cy="3611112"/>
          </a:xfrm>
        </p:spPr>
        <p:txBody>
          <a:bodyPr>
            <a:normAutofit/>
          </a:bodyPr>
          <a:lstStyle/>
          <a:p>
            <a:r>
              <a:rPr lang="fr-FR" dirty="0" smtClean="0"/>
              <a:t>Vidéo </a:t>
            </a:r>
          </a:p>
          <a:p>
            <a:r>
              <a:rPr lang="fr-FR" dirty="0" smtClean="0"/>
              <a:t>Audio</a:t>
            </a:r>
          </a:p>
          <a:p>
            <a:r>
              <a:rPr lang="fr-FR" dirty="0" smtClean="0"/>
              <a:t>Interactif  </a:t>
            </a:r>
            <a:r>
              <a:rPr lang="fr-FR" dirty="0"/>
              <a:t>(GIF </a:t>
            </a:r>
            <a:r>
              <a:rPr lang="fr-FR" dirty="0" smtClean="0"/>
              <a:t>animé, </a:t>
            </a:r>
            <a:r>
              <a:rPr lang="fr-FR" dirty="0"/>
              <a:t>modèle 3D </a:t>
            </a:r>
            <a:r>
              <a:rPr lang="fr-FR" dirty="0" smtClean="0"/>
              <a:t>interactif, etc.)</a:t>
            </a:r>
          </a:p>
          <a:p>
            <a:r>
              <a:rPr lang="fr-FR" dirty="0" smtClean="0"/>
              <a:t>Contenu non temporel : des </a:t>
            </a:r>
            <a:r>
              <a:rPr lang="fr-FR" b="1" dirty="0"/>
              <a:t>animations ou activités interactives</a:t>
            </a:r>
            <a:r>
              <a:rPr lang="fr-FR" dirty="0"/>
              <a:t> réalisées avec des technologies nécessitant une </a:t>
            </a:r>
            <a:r>
              <a:rPr lang="fr-FR" b="1" dirty="0"/>
              <a:t>extension ou un plug-in</a:t>
            </a:r>
            <a:r>
              <a:rPr lang="fr-FR" dirty="0"/>
              <a:t> pour fonctionner</a:t>
            </a:r>
            <a:r>
              <a:rPr lang="fr-FR" dirty="0" smtClean="0"/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76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93559"/>
          </a:xfrm>
        </p:spPr>
        <p:txBody>
          <a:bodyPr/>
          <a:lstStyle/>
          <a:p>
            <a:r>
              <a:rPr lang="fr-FR" dirty="0" smtClean="0"/>
              <a:t>Critères 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99234"/>
              </p:ext>
            </p:extLst>
          </p:nvPr>
        </p:nvGraphicFramePr>
        <p:xfrm>
          <a:off x="5930900" y="1851891"/>
          <a:ext cx="5422900" cy="4465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91251">
                  <a:extLst>
                    <a:ext uri="{9D8B030D-6E8A-4147-A177-3AD203B41FA5}">
                      <a16:colId xmlns:a16="http://schemas.microsoft.com/office/drawing/2014/main" val="630815613"/>
                    </a:ext>
                  </a:extLst>
                </a:gridCol>
                <a:gridCol w="4931649">
                  <a:extLst>
                    <a:ext uri="{9D8B030D-6E8A-4147-A177-3AD203B41FA5}">
                      <a16:colId xmlns:a16="http://schemas.microsoft.com/office/drawing/2014/main" val="1803977434"/>
                    </a:ext>
                  </a:extLst>
                </a:gridCol>
              </a:tblGrid>
              <a:tr h="454911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4.6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Pour chaque média temporel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pré-enregistré</a:t>
                      </a:r>
                      <a:r>
                        <a:rPr lang="fr-FR" sz="1600" u="none" strike="noStrike" kern="1200" dirty="0">
                          <a:effectLst/>
                        </a:rPr>
                        <a:t> ayant une audiodescription synchronisée, celle-ci est-elle pertinente ?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5215810"/>
                  </a:ext>
                </a:extLst>
              </a:tr>
              <a:tr h="45491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</a:rPr>
                        <a:t>4.7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Chaque média temporel est-il clairement identifiable (hors cas particuliers)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2044388"/>
                  </a:ext>
                </a:extLst>
              </a:tr>
              <a:tr h="46036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 dirty="0">
                          <a:effectLst/>
                        </a:rPr>
                        <a:t>4.8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Chaque média non temporel </a:t>
                      </a:r>
                      <a:r>
                        <a:rPr lang="fr-FR" sz="1600" u="none" strike="noStrike" dirty="0" err="1">
                          <a:effectLst/>
                        </a:rPr>
                        <a:t>a-t-il</a:t>
                      </a:r>
                      <a:r>
                        <a:rPr lang="fr-FR" sz="1600" u="none" strike="noStrike" dirty="0">
                          <a:effectLst/>
                        </a:rPr>
                        <a:t>, si nécessaire, une alternative (hors cas particuliers)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3811151"/>
                  </a:ext>
                </a:extLst>
              </a:tr>
              <a:tr h="46036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>
                          <a:effectLst/>
                        </a:rPr>
                        <a:t>4.9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Pour chaque média non temporel ayant une alternative, cette alternative est-elle pertinente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446822"/>
                  </a:ext>
                </a:extLst>
              </a:tr>
              <a:tr h="45491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>
                          <a:effectLst/>
                        </a:rPr>
                        <a:t>4.10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Chaque son déclenché automatiquement est-il contrôlable par l’utilisateur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0780240"/>
                  </a:ext>
                </a:extLst>
              </a:tr>
              <a:tr h="60992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>
                          <a:effectLst/>
                        </a:rPr>
                        <a:t>4.11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La consultation de chaque média temporel est-elle, si nécessaire, contrôlable par le clavier et tout dispositif de pointage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7285758"/>
                  </a:ext>
                </a:extLst>
              </a:tr>
              <a:tr h="46036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>
                          <a:effectLst/>
                        </a:rPr>
                        <a:t>4.12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La consultation de chaque média non temporel est-elle contrôlable par le clavier et tout dispositif de pointage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0228738"/>
                  </a:ext>
                </a:extLst>
              </a:tr>
              <a:tr h="46036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u="none" strike="noStrike">
                          <a:effectLst/>
                        </a:rPr>
                        <a:t>4.13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</a:rPr>
                        <a:t>Chaque média temporel et non temporel est-il compatible avec les technologies d’assistance (hors cas particuliers) ?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0258790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50751"/>
              </p:ext>
            </p:extLst>
          </p:nvPr>
        </p:nvGraphicFramePr>
        <p:xfrm>
          <a:off x="838200" y="2053661"/>
          <a:ext cx="4774738" cy="41873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8347">
                  <a:extLst>
                    <a:ext uri="{9D8B030D-6E8A-4147-A177-3AD203B41FA5}">
                      <a16:colId xmlns:a16="http://schemas.microsoft.com/office/drawing/2014/main" val="4161948349"/>
                    </a:ext>
                  </a:extLst>
                </a:gridCol>
                <a:gridCol w="4366391">
                  <a:extLst>
                    <a:ext uri="{9D8B030D-6E8A-4147-A177-3AD203B41FA5}">
                      <a16:colId xmlns:a16="http://schemas.microsoft.com/office/drawing/2014/main" val="1853488720"/>
                    </a:ext>
                  </a:extLst>
                </a:gridCol>
              </a:tblGrid>
              <a:tr h="979330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4.1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Chaque média temporel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pré-enregistré</a:t>
                      </a:r>
                      <a:r>
                        <a:rPr lang="fr-FR" sz="1600" u="none" strike="noStrike" kern="1200" dirty="0">
                          <a:effectLst/>
                        </a:rPr>
                        <a:t>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a-t-il</a:t>
                      </a:r>
                      <a:r>
                        <a:rPr lang="fr-FR" sz="1600" u="none" strike="noStrike" kern="1200" dirty="0">
                          <a:effectLst/>
                        </a:rPr>
                        <a:t>, si nécessaire, une transcription textuelle ou une audiodescription (hors cas particuliers) ?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41875017"/>
                  </a:ext>
                </a:extLst>
              </a:tr>
              <a:tr h="698363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4.2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Pour chaque média temporel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pré-enregistré</a:t>
                      </a:r>
                      <a:r>
                        <a:rPr lang="fr-FR" sz="1600" u="none" strike="noStrike" kern="1200" dirty="0">
                          <a:effectLst/>
                        </a:rPr>
                        <a:t> ayant une transcription textuelle ou une audiodescription synchronisée, celles-ci sont-elles pertinentes (hors cas particuliers) ?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430427"/>
                  </a:ext>
                </a:extLst>
              </a:tr>
              <a:tr h="525461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4.3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Chaque média temporel synchronisé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pré-enregistré</a:t>
                      </a:r>
                      <a:r>
                        <a:rPr lang="fr-FR" sz="1600" u="none" strike="noStrike" kern="1200" dirty="0">
                          <a:effectLst/>
                        </a:rPr>
                        <a:t>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a-t-il</a:t>
                      </a:r>
                      <a:r>
                        <a:rPr lang="fr-FR" sz="1600" u="none" strike="noStrike" kern="1200" dirty="0">
                          <a:effectLst/>
                        </a:rPr>
                        <a:t>, si nécessaire, des sous-titres synchronisés (hors cas particuliers) ?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8904233"/>
                  </a:ext>
                </a:extLst>
              </a:tr>
              <a:tr h="525461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4.4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Pour chaque média temporel synchronisé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pré-enregistré</a:t>
                      </a:r>
                      <a:r>
                        <a:rPr lang="fr-FR" sz="1600" u="none" strike="noStrike" kern="1200" dirty="0">
                          <a:effectLst/>
                        </a:rPr>
                        <a:t> ayant des sous-titres synchronisés, ces sous-titres sont-ils pertinents ?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5067474"/>
                  </a:ext>
                </a:extLst>
              </a:tr>
              <a:tr h="525461"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4.5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457200" rtl="0" eaLnBrk="1" fontAlgn="ctr" latinLnBrk="0" hangingPunct="1"/>
                      <a:r>
                        <a:rPr lang="fr-FR" sz="1600" u="none" strike="noStrike" kern="1200" dirty="0">
                          <a:effectLst/>
                        </a:rPr>
                        <a:t>Chaque média temporel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pré-enregistré</a:t>
                      </a:r>
                      <a:r>
                        <a:rPr lang="fr-FR" sz="1600" u="none" strike="noStrike" kern="1200" dirty="0">
                          <a:effectLst/>
                        </a:rPr>
                        <a:t> </a:t>
                      </a:r>
                      <a:r>
                        <a:rPr lang="fr-FR" sz="1600" u="none" strike="noStrike" kern="1200" dirty="0" err="1">
                          <a:effectLst/>
                        </a:rPr>
                        <a:t>a-t-il</a:t>
                      </a:r>
                      <a:r>
                        <a:rPr lang="fr-FR" sz="1600" u="none" strike="noStrike" kern="1200" dirty="0">
                          <a:effectLst/>
                        </a:rPr>
                        <a:t>, si nécessaire, une audiodescription synchronisée (hors cas particuliers) ?</a:t>
                      </a:r>
                      <a:endParaRPr lang="fr-FR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6805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15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Vidéo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Une vidéo doit avoir :</a:t>
            </a:r>
          </a:p>
          <a:p>
            <a:r>
              <a:rPr lang="fr-FR" dirty="0" smtClean="0"/>
              <a:t>Des sous-titres synchronisés</a:t>
            </a:r>
          </a:p>
          <a:p>
            <a:r>
              <a:rPr lang="fr-FR" dirty="0" smtClean="0"/>
              <a:t>Une transcription textuelle</a:t>
            </a:r>
          </a:p>
          <a:p>
            <a:r>
              <a:rPr lang="fr-FR" dirty="0" smtClean="0"/>
              <a:t>Une audiodescription</a:t>
            </a:r>
          </a:p>
          <a:p>
            <a:r>
              <a:rPr lang="fr-FR" dirty="0" smtClean="0"/>
              <a:t>Un titre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04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Cet vidéo a-elle des sous-titres synchronisés ? </a:t>
            </a:r>
          </a:p>
          <a:p>
            <a:r>
              <a:rPr lang="fr-FR" dirty="0" smtClean="0"/>
              <a:t>Cet vidéo à elle besoin d’une </a:t>
            </a:r>
            <a:r>
              <a:rPr lang="fr-FR" dirty="0" err="1" smtClean="0"/>
              <a:t>audio-description</a:t>
            </a:r>
            <a:r>
              <a:rPr lang="fr-FR" dirty="0" smtClean="0"/>
              <a:t> ? </a:t>
            </a:r>
          </a:p>
          <a:p>
            <a:r>
              <a:rPr lang="fr-FR" dirty="0" smtClean="0"/>
              <a:t>Cet vidéo a elle une transcription ? </a:t>
            </a:r>
          </a:p>
          <a:p>
            <a:r>
              <a:rPr lang="fr-FR" dirty="0" smtClean="0">
                <a:hlinkClick r:id="rId2"/>
              </a:rPr>
              <a:t>Lien vidéo </a:t>
            </a:r>
            <a:endParaRPr lang="fr-FR" dirty="0" smtClean="0"/>
          </a:p>
          <a:p>
            <a:r>
              <a:rPr lang="fr-FR" dirty="0" smtClean="0"/>
              <a:t>La réponse est non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516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Quels attributs accessibles sont présents / absents sur cette  vidéo  ?</a:t>
            </a:r>
          </a:p>
          <a:p>
            <a:r>
              <a:rPr lang="fr-FR" dirty="0" smtClean="0">
                <a:hlinkClick r:id="rId2"/>
              </a:rPr>
              <a:t>Vidéo</a:t>
            </a:r>
            <a:endParaRPr lang="fr-FR" dirty="0" smtClean="0"/>
          </a:p>
          <a:p>
            <a:r>
              <a:rPr lang="fr-FR" dirty="0" smtClean="0"/>
              <a:t>audiodescription, sous-titres, langue des signes </a:t>
            </a:r>
          </a:p>
          <a:p>
            <a:r>
              <a:rPr lang="fr-FR" dirty="0" smtClean="0"/>
              <a:t>transcription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985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Quiz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 doit posséder une vidéo simple ?</a:t>
            </a:r>
          </a:p>
          <a:p>
            <a:r>
              <a:rPr lang="fr-FR" dirty="0" smtClean="0"/>
              <a:t>Sous-titre et transcription </a:t>
            </a:r>
          </a:p>
          <a:p>
            <a:r>
              <a:rPr lang="fr-FR" dirty="0" smtClean="0"/>
              <a:t>Que doit avoir une vidéo complexe?</a:t>
            </a:r>
          </a:p>
          <a:p>
            <a:r>
              <a:rPr lang="fr-FR" dirty="0" smtClean="0"/>
              <a:t>Sous-titres, </a:t>
            </a:r>
            <a:r>
              <a:rPr lang="fr-FR" dirty="0" err="1" smtClean="0"/>
              <a:t>audio-description</a:t>
            </a:r>
            <a:r>
              <a:rPr lang="fr-FR" dirty="0" smtClean="0"/>
              <a:t>, langue des signes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38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Audio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Un document audio doit avoir:</a:t>
            </a:r>
          </a:p>
          <a:p>
            <a:r>
              <a:rPr lang="fr-FR" dirty="0" smtClean="0"/>
              <a:t>Une transcription </a:t>
            </a:r>
          </a:p>
          <a:p>
            <a:r>
              <a:rPr lang="fr-FR" dirty="0" smtClean="0"/>
              <a:t>Un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220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Quels attributs possède cet audio?</a:t>
            </a:r>
          </a:p>
          <a:p>
            <a:r>
              <a:rPr lang="fr-FR" dirty="0" smtClean="0"/>
              <a:t>Transcription 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>
                <a:hlinkClick r:id="rId2"/>
              </a:rPr>
              <a:t>Audio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612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</a:t>
            </a:r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qu’est-ce qu’a l’audio?</a:t>
            </a:r>
          </a:p>
          <a:p>
            <a:r>
              <a:rPr lang="fr-FR" dirty="0" smtClean="0"/>
              <a:t>Transcription </a:t>
            </a:r>
          </a:p>
          <a:p>
            <a:endParaRPr lang="fr-FR" dirty="0"/>
          </a:p>
          <a:p>
            <a:r>
              <a:rPr lang="fr-FR" dirty="0" smtClean="0">
                <a:hlinkClick r:id="rId2"/>
              </a:rPr>
              <a:t>Audio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928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Interactif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Slider</a:t>
            </a:r>
            <a:r>
              <a:rPr lang="fr-FR" dirty="0" smtClean="0"/>
              <a:t> avec des images</a:t>
            </a:r>
          </a:p>
          <a:p>
            <a:r>
              <a:rPr lang="fr-FR" dirty="0" smtClean="0"/>
              <a:t>Il doit posséder un titre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291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</a:t>
            </a:r>
            <a:r>
              <a:rPr lang="fr-FR" dirty="0" err="1" smtClean="0"/>
              <a:t>slider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hlinkClick r:id="rId2"/>
              </a:rPr>
              <a:t>Page d'accueil | </a:t>
            </a:r>
            <a:r>
              <a:rPr lang="fr-FR" dirty="0" smtClean="0">
                <a:hlinkClick r:id="rId2"/>
              </a:rPr>
              <a:t>CNCDH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92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contenus multimédias sont des élément centraux des sites,</a:t>
            </a:r>
          </a:p>
          <a:p>
            <a:r>
              <a:rPr lang="fr-FR" dirty="0" smtClean="0"/>
              <a:t>Ils </a:t>
            </a:r>
            <a:r>
              <a:rPr lang="fr-FR" dirty="0" smtClean="0"/>
              <a:t>faut les rendre accessibles au plus grand </a:t>
            </a:r>
            <a:r>
              <a:rPr lang="fr-FR" dirty="0" smtClean="0"/>
              <a:t>nombre</a:t>
            </a:r>
            <a:endParaRPr lang="fr-FR" dirty="0" smtClean="0"/>
          </a:p>
          <a:p>
            <a:r>
              <a:rPr lang="fr-FR" dirty="0" smtClean="0"/>
              <a:t>Il faut prendre en compte la </a:t>
            </a:r>
            <a:r>
              <a:rPr lang="fr-FR" dirty="0"/>
              <a:t>variété disparate </a:t>
            </a:r>
            <a:r>
              <a:rPr lang="fr-FR" dirty="0" smtClean="0"/>
              <a:t>des </a:t>
            </a:r>
            <a:r>
              <a:rPr lang="fr-FR" dirty="0"/>
              <a:t>formats </a:t>
            </a:r>
            <a:r>
              <a:rPr lang="fr-FR" dirty="0" smtClean="0"/>
              <a:t>de contenus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26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177</TotalTime>
  <Words>543</Words>
  <Application>Microsoft Office PowerPoint</Application>
  <PresentationFormat>Grand écran</PresentationFormat>
  <Paragraphs>88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Garamond</vt:lpstr>
      <vt:lpstr>Verdana</vt:lpstr>
      <vt:lpstr>Organique</vt:lpstr>
      <vt:lpstr>Formation RGAA 4  </vt:lpstr>
      <vt:lpstr>Rappels </vt:lpstr>
      <vt:lpstr>Multimédia </vt:lpstr>
      <vt:lpstr>Critères </vt:lpstr>
      <vt:lpstr>Vidéo </vt:lpstr>
      <vt:lpstr>Exemple 1</vt:lpstr>
      <vt:lpstr>Exemple 2</vt:lpstr>
      <vt:lpstr>Quiz </vt:lpstr>
      <vt:lpstr>Audio </vt:lpstr>
      <vt:lpstr>Exemple 1</vt:lpstr>
      <vt:lpstr>Exemple 2</vt:lpstr>
      <vt:lpstr>Interactif </vt:lpstr>
      <vt:lpstr>Exemple de slider </vt:lpstr>
      <vt:lpstr>Conclusion </vt:lpstr>
    </vt:vector>
  </TitlesOfParts>
  <Company>SPM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RGAA 4</dc:title>
  <dc:creator>ORBLIN Morgane</dc:creator>
  <cp:lastModifiedBy>OLIVIER Laurent</cp:lastModifiedBy>
  <cp:revision>23</cp:revision>
  <dcterms:created xsi:type="dcterms:W3CDTF">2024-11-13T13:28:21Z</dcterms:created>
  <dcterms:modified xsi:type="dcterms:W3CDTF">2024-12-17T10:35:10Z</dcterms:modified>
</cp:coreProperties>
</file>